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8" r:id="rId6"/>
    <p:sldId id="259" r:id="rId7"/>
    <p:sldId id="272" r:id="rId8"/>
    <p:sldId id="280" r:id="rId9"/>
    <p:sldId id="283" r:id="rId10"/>
    <p:sldId id="281" r:id="rId11"/>
    <p:sldId id="275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4"/>
    <a:srgbClr val="F2F2F2"/>
    <a:srgbClr val="014067"/>
    <a:srgbClr val="3F3F3F"/>
    <a:srgbClr val="014E7D"/>
    <a:srgbClr val="01365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407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9FCB9F-9216-417F-9BD4-A342FB3AE3FA}" type="datetime1">
              <a:rPr lang="ru-RU" smtClean="0"/>
              <a:t>30.07.2022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006FF-93FE-4EE6-BEDD-84A3AA0BC492}" type="datetime1">
              <a:rPr lang="ru-RU" smtClean="0"/>
              <a:pPr/>
              <a:t>30.07.2022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97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80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93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81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35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09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 title="Подзаголовок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СТИЛЬ ОБРАЗЦА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 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20" name="Текст 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Объект 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Объект 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Прямоугольный треугольник 10">
            <a:extLst>
              <a:ext uri="{FF2B5EF4-FFF2-40B4-BE49-F238E27FC236}">
                <a16:creationId xmlns:a16="http://schemas.microsoft.com/office/drawing/2014/main" id="{ED37F377-8A2B-4717-9BE8-74D809D3C464}"/>
              </a:ext>
            </a:extLst>
          </p:cNvPr>
          <p:cNvSpPr/>
          <p:nvPr userDrawn="1"/>
        </p:nvSpPr>
        <p:spPr>
          <a:xfrm flipV="1">
            <a:off x="0" y="-9531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адпись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араллелограмм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Параллелограмм 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Диагональная полоса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1" name="Параллелограмм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3" name="Заголовок 1" title="Название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араллелограмм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Заголовок 1" title="Название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01" name="Текст 2" title="Подзаголовок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араллелограмм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Прямоугольный треугольник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Заголовок 1" title="Название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текста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Объект 2" title="Пункты маркированного списка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Параллелограмм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 title="Подзаголовок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17" name="Надпись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Заголовок 1" title="Название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</a:t>
            </a:r>
            <a:br>
              <a:rPr lang="ru-RU" noProof="0"/>
            </a:br>
            <a:r>
              <a:rPr lang="ru-RU" noProof="0"/>
              <a:t>Стиль образца заголовка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Диагональная полоса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араллелограмм 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Текст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 3" title="Пункты маркированного списка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19" name="Текст 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 5" title="Пункты маркированного списка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ru-RU" noProof="0"/>
              <a:t>Образец текста</a:t>
            </a:r>
          </a:p>
          <a:p>
            <a:pPr lvl="1" rtl="0">
              <a:buClr>
                <a:schemeClr val="accent2"/>
              </a:buClr>
            </a:pPr>
            <a:r>
              <a:rPr lang="ru-RU" noProof="0"/>
              <a:t>Второй уровень</a:t>
            </a:r>
          </a:p>
          <a:p>
            <a:pPr lvl="2" rtl="0">
              <a:buClr>
                <a:schemeClr val="accent2"/>
              </a:buClr>
            </a:pPr>
            <a:r>
              <a:rPr lang="ru-RU" noProof="0"/>
              <a:t>Третий уровень</a:t>
            </a:r>
          </a:p>
          <a:p>
            <a:pPr lvl="3" rtl="0">
              <a:buClr>
                <a:schemeClr val="accent2"/>
              </a:buClr>
            </a:pPr>
            <a:r>
              <a:rPr lang="ru-RU" noProof="0"/>
              <a:t>Четвертый уровень</a:t>
            </a:r>
          </a:p>
          <a:p>
            <a:pPr lvl="4" rtl="0">
              <a:buClr>
                <a:schemeClr val="accent2"/>
              </a:buClr>
            </a:pPr>
            <a:r>
              <a:rPr lang="ru-RU" noProof="0"/>
              <a:t>Пятый уровень</a:t>
            </a:r>
          </a:p>
        </p:txBody>
      </p:sp>
      <p:sp>
        <p:nvSpPr>
          <p:cNvPr id="24" name="Текст 4" title="Подзаголовок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7" name="Заголовок 1" title="Название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Диагональная полоса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араллелограмм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3" name="Параллелограмм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Текст 4" title="Подзаголовок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текст здесь</a:t>
            </a:r>
          </a:p>
        </p:txBody>
      </p:sp>
      <p:sp>
        <p:nvSpPr>
          <p:cNvPr id="20" name="Диаграмма 2" title="Диаграмма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аблица 11" title="Таблица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 значок, чтобы добавить таблицу</a:t>
            </a:r>
          </a:p>
        </p:txBody>
      </p:sp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Диагональная полоса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Параллелограмм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6" name="Параллелограмм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7" name="Текст 4" title="Подзаголовок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НАЖМИТЕ ДЛЯ ИЗМЕНЕНИЯ СТИЛЯ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Заголовок 1" title="Название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Рисунок 31" title="Изображение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изображение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 title="Название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Добавьте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Номер телефона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Электронная почта </a:t>
            </a:r>
          </a:p>
        </p:txBody>
      </p:sp>
      <p:sp>
        <p:nvSpPr>
          <p:cNvPr id="13" name="Текст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Веб-сайт компании</a:t>
            </a:r>
          </a:p>
        </p:txBody>
      </p:sp>
      <p:sp>
        <p:nvSpPr>
          <p:cNvPr id="14" name="Фигура 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5" name="Фигура 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19" name="Фигура 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0" name="Фигура 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ru-RU" noProof="0"/>
          </a:p>
        </p:txBody>
      </p:sp>
      <p:sp>
        <p:nvSpPr>
          <p:cNvPr id="21" name="Прямоугольный треугольник 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 title="Название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адпись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2955850" y="3666606"/>
            <a:ext cx="1881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1400">
                <a:solidFill>
                  <a:schemeClr val="bg1"/>
                </a:solidFill>
                <a:cs typeface="Calibri Light" panose="020F0302020204030204" pitchFamily="34" charset="0"/>
              </a:rPr>
              <a:t>FABRIKAM RESIDENCES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Логистическая система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Иванов Л.А.– эксперт</a:t>
            </a:r>
          </a:p>
          <a:p>
            <a:pPr rtl="0"/>
            <a:r>
              <a:rPr lang="ru-RU" dirty="0"/>
              <a:t>Кузнецов И.Д. – участник</a:t>
            </a:r>
          </a:p>
          <a:p>
            <a:pPr rtl="0"/>
            <a:r>
              <a:rPr lang="ru-RU" dirty="0"/>
              <a:t>Чиковани Н.С. - участник</a:t>
            </a:r>
          </a:p>
        </p:txBody>
      </p:sp>
      <p:pic>
        <p:nvPicPr>
          <p:cNvPr id="1026" name="Picture 2" descr="Атомстройэкспорт (ИК АСЭ) | Бастион Интегратор: Внедрение Microsoft Project 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26" y="2129402"/>
            <a:ext cx="2657188" cy="18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10" y="352349"/>
            <a:ext cx="7284924" cy="1205231"/>
          </a:xfrm>
        </p:spPr>
        <p:txBody>
          <a:bodyPr rtlCol="0"/>
          <a:lstStyle/>
          <a:p>
            <a:pPr rtl="0"/>
            <a:r>
              <a:rPr lang="ru-RU" dirty="0"/>
              <a:t>Наш продукт:</a:t>
            </a:r>
            <a:br>
              <a:rPr lang="ru-RU" dirty="0"/>
            </a:br>
            <a:r>
              <a:rPr lang="ru-RU" dirty="0"/>
              <a:t>Логистическая система Росатом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1863" y="2474691"/>
            <a:ext cx="6998205" cy="2027567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Позволяет решать большой спектр задач логистической деятельности.</a:t>
            </a:r>
          </a:p>
          <a:p>
            <a:pPr rtl="0"/>
            <a:r>
              <a:rPr lang="ru-RU" dirty="0"/>
              <a:t>Учитывает уникальный опыт госкорпорации Росатом, которая объединяет более 400 предприятий и решает сложнейшие задачи связанные с транспортировкой грузов.</a:t>
            </a:r>
          </a:p>
        </p:txBody>
      </p:sp>
      <p:pic>
        <p:nvPicPr>
          <p:cNvPr id="11" name="Picture 2" descr="Росатом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28" y="115503"/>
            <a:ext cx="1763831" cy="17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63" y="1409223"/>
            <a:ext cx="7342622" cy="621055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solidFill>
                  <a:srgbClr val="0070C0"/>
                </a:solidFill>
              </a:rPr>
              <a:t>Роли и рабочие места</a:t>
            </a:r>
            <a:endParaRPr lang="ru-RU" b="0" dirty="0">
              <a:solidFill>
                <a:srgbClr val="0070C0"/>
              </a:solidFill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3" y="2199637"/>
            <a:ext cx="3699659" cy="1137036"/>
          </a:xfrm>
        </p:spPr>
        <p:txBody>
          <a:bodyPr rtlCol="0">
            <a:normAutofit/>
          </a:bodyPr>
          <a:lstStyle/>
          <a:p>
            <a:pPr lvl="0" rtl="0"/>
            <a:r>
              <a:rPr lang="ru-RU" sz="1800" dirty="0"/>
              <a:t>Менеджер. </a:t>
            </a:r>
          </a:p>
          <a:p>
            <a:pPr lvl="0" rtl="0"/>
            <a:r>
              <a:rPr lang="ru-RU" sz="1800" dirty="0"/>
              <a:t>Курьер</a:t>
            </a:r>
          </a:p>
          <a:p>
            <a:pPr lvl="0" rtl="0"/>
            <a:r>
              <a:rPr lang="ru-RU" sz="1800" dirty="0"/>
              <a:t>Администратор системы. </a:t>
            </a:r>
          </a:p>
        </p:txBody>
      </p:sp>
      <p:pic>
        <p:nvPicPr>
          <p:cNvPr id="13" name="Рисунок 12" title="Горизонт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32988E4C-1433-409C-85E2-CE1575ED38EE}"/>
              </a:ext>
            </a:extLst>
          </p:cNvPr>
          <p:cNvSpPr txBox="1">
            <a:spLocks/>
          </p:cNvSpPr>
          <p:nvPr/>
        </p:nvSpPr>
        <p:spPr>
          <a:xfrm>
            <a:off x="213663" y="3506032"/>
            <a:ext cx="7342622" cy="621055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70C0"/>
                </a:solidFill>
              </a:rPr>
              <a:t>Функции продукта</a:t>
            </a:r>
            <a:endParaRPr lang="ru-RU" b="0" dirty="0">
              <a:solidFill>
                <a:srgbClr val="0070C0"/>
              </a:solidFill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FE1BB2A1-09F6-4FD4-A958-0524735C7F5E}"/>
              </a:ext>
            </a:extLst>
          </p:cNvPr>
          <p:cNvSpPr txBox="1">
            <a:spLocks/>
          </p:cNvSpPr>
          <p:nvPr/>
        </p:nvSpPr>
        <p:spPr>
          <a:xfrm>
            <a:off x="213663" y="4296445"/>
            <a:ext cx="5588000" cy="1484421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Прием грузов к перевозке и оформление документов</a:t>
            </a:r>
          </a:p>
          <a:p>
            <a:r>
              <a:rPr lang="ru-RU" sz="1800" dirty="0"/>
              <a:t>Отслеживание перемещения грузов по маршруту</a:t>
            </a:r>
          </a:p>
          <a:p>
            <a:r>
              <a:rPr lang="ru-RU" sz="1800" dirty="0"/>
              <a:t>Учет выдачи грузов получателю и возврат грузов</a:t>
            </a:r>
          </a:p>
          <a:p>
            <a:r>
              <a:rPr lang="ru-RU" sz="1800" dirty="0"/>
              <a:t>Анализ деятельности на основе предоставления разнообразных статистических данных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394" y="724308"/>
            <a:ext cx="5704098" cy="817773"/>
          </a:xfrm>
        </p:spPr>
        <p:txBody>
          <a:bodyPr rtlCol="0"/>
          <a:lstStyle/>
          <a:p>
            <a:pPr rtl="0"/>
            <a:r>
              <a:rPr lang="ru-RU" dirty="0"/>
              <a:t>Техническое решение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2634" y="1955497"/>
            <a:ext cx="8214823" cy="446855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В нашем </a:t>
            </a:r>
            <a:r>
              <a:rPr lang="ru-RU" dirty="0" err="1"/>
              <a:t>импортонезависимом</a:t>
            </a:r>
            <a:r>
              <a:rPr lang="ru-RU" dirty="0"/>
              <a:t> продукте используются технологии собственной разработки или </a:t>
            </a:r>
            <a:r>
              <a:rPr lang="en-US" dirty="0"/>
              <a:t>open source </a:t>
            </a:r>
            <a:r>
              <a:rPr lang="ru-RU" dirty="0"/>
              <a:t>не имеющий экспортных ограничений.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Решение построено на основе современных тенденций в разработке и с учетом общепринятых стандартов (например, контейнеризация на основе </a:t>
            </a:r>
            <a:r>
              <a:rPr lang="en-US" dirty="0"/>
              <a:t>Docker)</a:t>
            </a:r>
            <a:r>
              <a:rPr lang="ru-RU" dirty="0"/>
              <a:t> для того чтобы минимизировать совокупную стоимость владения (</a:t>
            </a:r>
            <a:r>
              <a:rPr lang="en-US" dirty="0"/>
              <a:t>TCO</a:t>
            </a:r>
            <a:r>
              <a:rPr lang="ru-RU" dirty="0"/>
              <a:t>)</a:t>
            </a:r>
            <a:r>
              <a:rPr lang="en-US" dirty="0"/>
              <a:t>.</a:t>
            </a:r>
            <a:r>
              <a:rPr lang="ru-RU" dirty="0"/>
              <a:t> Используется </a:t>
            </a:r>
            <a:r>
              <a:rPr lang="en-US" dirty="0"/>
              <a:t>web-</a:t>
            </a:r>
            <a:r>
              <a:rPr lang="ru-RU" dirty="0"/>
              <a:t>клиент, позволяющий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сократить расходы на развертывание рабочих мест и дающий возможность использовать мобильные рабочие места.</a:t>
            </a:r>
          </a:p>
          <a:p>
            <a:pPr rtl="0"/>
            <a:endParaRPr lang="ru-RU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r>
              <a:rPr lang="ru-RU" dirty="0"/>
              <a:t>Продукт обладает обширной документацией, включающей, инструкцию по развертыванию, инструкцию по использованию и т.д.</a:t>
            </a:r>
            <a:endParaRPr lang="en-US" dirty="0"/>
          </a:p>
          <a:p>
            <a:pPr rtl="0"/>
            <a:endParaRPr lang="en-US" dirty="0"/>
          </a:p>
          <a:p>
            <a:pPr rtl="0"/>
            <a:endParaRPr lang="ru-RU" dirty="0"/>
          </a:p>
        </p:txBody>
      </p:sp>
      <p:pic>
        <p:nvPicPr>
          <p:cNvPr id="11" name="Picture 2" descr="Росатом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28" y="115503"/>
            <a:ext cx="1763831" cy="17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27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5620040" cy="121556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Особенности продукта</a:t>
            </a:r>
            <a:endParaRPr lang="ru-RU" b="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ru-RU" dirty="0"/>
              <a:t>Мобильный интерфейс для курьера</a:t>
            </a:r>
          </a:p>
          <a:p>
            <a:pPr lvl="0" rtl="0"/>
            <a:r>
              <a:rPr lang="ru-RU" dirty="0"/>
              <a:t>Безбумажные технологии</a:t>
            </a:r>
          </a:p>
          <a:p>
            <a:r>
              <a:rPr lang="ru-RU" dirty="0"/>
              <a:t>Использование картографического сервиса </a:t>
            </a:r>
            <a:r>
              <a:rPr lang="en-US" dirty="0" err="1"/>
              <a:t>YandexMaps</a:t>
            </a:r>
            <a:endParaRPr lang="en-US" dirty="0"/>
          </a:p>
          <a:p>
            <a:pPr lvl="0" rtl="0"/>
            <a:endParaRPr lang="ru-RU" dirty="0"/>
          </a:p>
        </p:txBody>
      </p:sp>
      <p:pic>
        <p:nvPicPr>
          <p:cNvPr id="13" name="Рисунок 12" title="Горизонт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6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41" y="201477"/>
            <a:ext cx="4879915" cy="1184687"/>
          </a:xfrm>
        </p:spPr>
        <p:txBody>
          <a:bodyPr rtlCol="0"/>
          <a:lstStyle/>
          <a:p>
            <a:pPr rtl="0"/>
            <a:r>
              <a:rPr lang="ru-RU" dirty="0"/>
              <a:t>Демонстрация функционала</a:t>
            </a:r>
          </a:p>
        </p:txBody>
      </p:sp>
      <p:pic>
        <p:nvPicPr>
          <p:cNvPr id="11" name="Picture 2" descr="Росатом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28" y="115503"/>
            <a:ext cx="1763831" cy="17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9CDB98-63CC-4AF4-AD74-3EC121F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8" y="1378117"/>
            <a:ext cx="4471807" cy="51186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B6138-ECFC-4237-9AF6-46490DED0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707" y="1378116"/>
            <a:ext cx="4211822" cy="51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371" y="1166010"/>
            <a:ext cx="5882328" cy="713324"/>
          </a:xfrm>
        </p:spPr>
        <p:txBody>
          <a:bodyPr rtlCol="0"/>
          <a:lstStyle/>
          <a:p>
            <a:pPr rtl="0"/>
            <a:r>
              <a:rPr lang="ru-RU" dirty="0"/>
              <a:t>Перспективы развития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371" y="2304474"/>
            <a:ext cx="7663913" cy="407605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/>
              <a:t>Наш продукт легко расширяем за счет </a:t>
            </a:r>
            <a:r>
              <a:rPr lang="ru-RU" dirty="0" err="1"/>
              <a:t>микросервисной</a:t>
            </a:r>
            <a:r>
              <a:rPr lang="ru-RU" dirty="0"/>
              <a:t> архитектуры.</a:t>
            </a:r>
          </a:p>
          <a:p>
            <a:pPr rtl="0"/>
            <a:r>
              <a:rPr lang="ru-RU" dirty="0"/>
              <a:t>В дальнейшем возможно добавление следующих функций: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Автоматическое позиционирование и контроль курьеров (водителей) на карте с использованием </a:t>
            </a:r>
            <a:r>
              <a:rPr lang="en-US" dirty="0"/>
              <a:t>GPS-</a:t>
            </a:r>
            <a:r>
              <a:rPr lang="ru-RU" dirty="0"/>
              <a:t>трекинга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QR-</a:t>
            </a:r>
            <a:r>
              <a:rPr lang="ru-RU" dirty="0"/>
              <a:t>кодов и </a:t>
            </a:r>
            <a:r>
              <a:rPr lang="en-US" dirty="0"/>
              <a:t>RF-ID </a:t>
            </a:r>
            <a:r>
              <a:rPr lang="ru-RU" dirty="0"/>
              <a:t>меток для автоматического учета грузов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Автоматизация контроля соблюдения правил охраны труда водителями</a:t>
            </a:r>
            <a:endParaRPr lang="en-U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Автоматическое построение оптимальных маршрутов с использованием искусственного интеллекта</a:t>
            </a:r>
          </a:p>
        </p:txBody>
      </p:sp>
      <p:pic>
        <p:nvPicPr>
          <p:cNvPr id="11" name="Picture 2" descr="Росатом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128" y="115503"/>
            <a:ext cx="1763831" cy="17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9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8F3EB4-F0FC-4D9D-9581-B7EE157B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90" y="1899718"/>
            <a:ext cx="830867" cy="586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4E7F63-8F77-47DA-A506-75404CB5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56" y="1938649"/>
            <a:ext cx="540000" cy="540000"/>
          </a:xfrm>
          <a:prstGeom prst="rect">
            <a:avLst/>
          </a:prstGeom>
        </p:spPr>
      </p:pic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2613118" y="795591"/>
            <a:ext cx="6663888" cy="5470967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6" descr="Webpack: руководство для начинающих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74" y="1770074"/>
            <a:ext cx="877151" cy="8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ode.js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98" y="3342370"/>
            <a:ext cx="931983" cy="5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https://camo.githubusercontent.com/438522ac26bb05c47b5a243f914d2dab7c49265b6ee09bbc7df43004f96754f6/68747470733a2f2f6432656970397366336f6f3663322e636c6f756466726f6e742e6e65742f746167732f696d616765732f3030302f3030302f3335392f66756c6c2f657870726573736a736c6f676f2e706e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53" y="3240223"/>
            <a:ext cx="689880" cy="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Установка PostgreSQL в Ubuntu: Django PostgreSQL, PostgreSQL как создать  базу данных | REG.RU | REG.R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43" y="3478734"/>
            <a:ext cx="1093750" cy="12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Файл:Nginx logo.svg — Википеди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25570" y="1760064"/>
            <a:ext cx="1968456" cy="41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6866159-2754-4668-B2EE-3C1C3DE9E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70E3FE"/>
              </a:clrFrom>
              <a:clrTo>
                <a:srgbClr val="70E3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9978" r="22093" b="10270"/>
          <a:stretch/>
        </p:blipFill>
        <p:spPr bwMode="auto">
          <a:xfrm>
            <a:off x="4831881" y="657515"/>
            <a:ext cx="933538" cy="8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2806864" y="1536508"/>
            <a:ext cx="2509280" cy="1092519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579280" y="1346752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  <a:endParaRPr lang="ru-RU" dirty="0"/>
          </a:p>
        </p:txBody>
      </p:sp>
      <p:sp>
        <p:nvSpPr>
          <p:cNvPr id="18" name="Двойные круглые скобки 17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2806864" y="2992237"/>
            <a:ext cx="3159237" cy="1651070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797803" y="2792583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20" name="Двойные круглые скобки 19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6354719" y="1484221"/>
            <a:ext cx="2360154" cy="1144806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888712" y="1245330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  <a:endParaRPr lang="ru-RU" dirty="0"/>
          </a:p>
        </p:txBody>
      </p:sp>
      <p:sp>
        <p:nvSpPr>
          <p:cNvPr id="22" name="Двойные круглые скобки 21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6698275" y="3241997"/>
            <a:ext cx="1870564" cy="2066389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7168123" y="3148425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  <a:endParaRPr lang="ru-RU" dirty="0"/>
          </a:p>
        </p:txBody>
      </p:sp>
      <p:pic>
        <p:nvPicPr>
          <p:cNvPr id="25" name="Picture 36" descr="Файл:Ubuntu logo.svg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13" y="5598989"/>
            <a:ext cx="3027682" cy="70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ocker Compose - an orchestration tool for spinning up multi-container  distributed applications with Dock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81" y="358225"/>
            <a:ext cx="2410707" cy="11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4190" y="3280919"/>
            <a:ext cx="941071" cy="437660"/>
          </a:xfrm>
          <a:prstGeom prst="rect">
            <a:avLst/>
          </a:prstGeom>
        </p:spPr>
      </p:pic>
      <p:pic>
        <p:nvPicPr>
          <p:cNvPr id="3076" name="Picture 4" descr="ASP.NET Core Swagger UI Authorization using IdentityServer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47" y="3947551"/>
            <a:ext cx="1933411" cy="5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Двойные круглые скобки 68">
            <a:extLst>
              <a:ext uri="{FF2B5EF4-FFF2-40B4-BE49-F238E27FC236}">
                <a16:creationId xmlns:a16="http://schemas.microsoft.com/office/drawing/2014/main" id="{689B6E5F-4BC3-4744-8C24-B08ADEED8946}"/>
              </a:ext>
            </a:extLst>
          </p:cNvPr>
          <p:cNvSpPr/>
          <p:nvPr/>
        </p:nvSpPr>
        <p:spPr>
          <a:xfrm>
            <a:off x="2806863" y="4914544"/>
            <a:ext cx="3159238" cy="948846"/>
          </a:xfrm>
          <a:prstGeom prst="bracketPair">
            <a:avLst/>
          </a:prstGeom>
          <a:ln>
            <a:solidFill>
              <a:srgbClr val="1B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/>
          <p:cNvSpPr txBox="1"/>
          <p:nvPr/>
        </p:nvSpPr>
        <p:spPr>
          <a:xfrm>
            <a:off x="3301026" y="4689538"/>
            <a:ext cx="246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system containers</a:t>
            </a:r>
            <a:endParaRPr lang="ru-RU" dirty="0"/>
          </a:p>
        </p:txBody>
      </p:sp>
      <p:pic>
        <p:nvPicPr>
          <p:cNvPr id="72" name="Picture 12" descr="Node.js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69" y="5196946"/>
            <a:ext cx="931983" cy="5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Заголовок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 txBox="1">
            <a:spLocks/>
          </p:cNvSpPr>
          <p:nvPr/>
        </p:nvSpPr>
        <p:spPr>
          <a:xfrm>
            <a:off x="6963878" y="214599"/>
            <a:ext cx="1710252" cy="69688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Server</a:t>
            </a:r>
            <a:endParaRPr lang="ru-RU" dirty="0"/>
          </a:p>
        </p:txBody>
      </p:sp>
      <p:pic>
        <p:nvPicPr>
          <p:cNvPr id="37" name="Picture 2" descr="Росатом - YouTube">
            <a:extLst>
              <a:ext uri="{FF2B5EF4-FFF2-40B4-BE49-F238E27FC236}">
                <a16:creationId xmlns:a16="http://schemas.microsoft.com/office/drawing/2014/main" id="{327EFEC9-59F2-421F-BE97-B2E5B3C9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333" y="115504"/>
            <a:ext cx="992625" cy="9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201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06_TF00951641.potx" id="{D61D9B98-77EB-4AFD-A5C1-4C81238E65A1}" vid="{ED9A72C6-E22F-4D0A-8A23-0B9FD3BEF39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презентация с шестиугольником</Template>
  <TotalTime>0</TotalTime>
  <Words>274</Words>
  <Application>Microsoft Office PowerPoint</Application>
  <PresentationFormat>Широкоэкранный</PresentationFormat>
  <Paragraphs>50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Gill Sans SemiBold</vt:lpstr>
      <vt:lpstr>Times New Roman</vt:lpstr>
      <vt:lpstr>Тема Office</vt:lpstr>
      <vt:lpstr>Логистическая система</vt:lpstr>
      <vt:lpstr>Наш продукт: Логистическая система Росатом</vt:lpstr>
      <vt:lpstr>Роли и рабочие места</vt:lpstr>
      <vt:lpstr>Техническое решение</vt:lpstr>
      <vt:lpstr>Особенности продукта</vt:lpstr>
      <vt:lpstr>Демонстрация функционала</vt:lpstr>
      <vt:lpstr>Перспективы развития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2021-08-13T15:16:20Z</dcterms:created>
  <dcterms:modified xsi:type="dcterms:W3CDTF">2022-07-29T19:32:02Z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